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59" r:id="rId2"/>
    <p:sldId id="378" r:id="rId3"/>
    <p:sldId id="385" r:id="rId4"/>
    <p:sldId id="380" r:id="rId5"/>
    <p:sldId id="386" r:id="rId6"/>
    <p:sldId id="381" r:id="rId7"/>
    <p:sldId id="382" r:id="rId8"/>
    <p:sldId id="397" r:id="rId9"/>
    <p:sldId id="400" r:id="rId10"/>
    <p:sldId id="401" r:id="rId11"/>
    <p:sldId id="404" r:id="rId12"/>
    <p:sldId id="403" r:id="rId13"/>
    <p:sldId id="406" r:id="rId14"/>
    <p:sldId id="402" r:id="rId15"/>
    <p:sldId id="396" r:id="rId16"/>
    <p:sldId id="395" r:id="rId17"/>
    <p:sldId id="399" r:id="rId18"/>
    <p:sldId id="398" r:id="rId19"/>
    <p:sldId id="394" r:id="rId20"/>
    <p:sldId id="421" r:id="rId21"/>
    <p:sldId id="393" r:id="rId22"/>
    <p:sldId id="392" r:id="rId23"/>
    <p:sldId id="414" r:id="rId24"/>
    <p:sldId id="436" r:id="rId25"/>
    <p:sldId id="420" r:id="rId26"/>
    <p:sldId id="451" r:id="rId27"/>
    <p:sldId id="456" r:id="rId2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5F7"/>
    <a:srgbClr val="FF9900"/>
    <a:srgbClr val="99CCFF"/>
    <a:srgbClr val="090232"/>
    <a:srgbClr val="CC9900"/>
    <a:srgbClr val="333300"/>
    <a:srgbClr val="66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5"/>
    <p:restoredTop sz="94660"/>
  </p:normalViewPr>
  <p:slideViewPr>
    <p:cSldViewPr showGuides="1">
      <p:cViewPr varScale="1">
        <p:scale>
          <a:sx n="108" d="100"/>
          <a:sy n="108" d="100"/>
        </p:scale>
        <p:origin x="1734" y="78"/>
      </p:cViewPr>
      <p:guideLst>
        <p:guide orient="horz" pos="2160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07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75" name="Group 15"/>
          <p:cNvGrpSpPr/>
          <p:nvPr/>
        </p:nvGrpSpPr>
        <p:grpSpPr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2" name="Freeform 16"/>
            <p:cNvSpPr/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Date Placeholder 2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1DF44E-48E2-418D-BAD7-0B5064E8F97C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accent1">
                  <a:tint val="2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buNone/>
            </a:pPr>
            <a:fld id="{9A0DB2DC-4C9A-4742-B13C-FB6460FD3503}" type="slidenum">
              <a:rPr lang="sr-Latn-CS" altLang="en-US" dirty="0">
                <a:solidFill>
                  <a:srgbClr val="FFFFFF"/>
                </a:solidFill>
              </a:rPr>
              <a:t>‹#›</a:t>
            </a:fld>
            <a:endParaRPr lang="sr-Latn-CS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A1F06-ED96-4297-BBB1-1383AC645259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sr-Latn-CS" altLang="x-none" dirty="0">
                <a:latin typeface="Arial" panose="020B0604020202020204" pitchFamily="34" charset="0"/>
              </a:rPr>
              <a:t>‹#›</a:t>
            </a:fld>
            <a:endParaRPr lang="sr-Latn-CS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A1F06-ED96-4297-BBB1-1383AC645259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sr-Latn-CS" altLang="x-none" dirty="0">
                <a:latin typeface="Arial" panose="020B0604020202020204" pitchFamily="34" charset="0"/>
              </a:rPr>
              <a:t>‹#›</a:t>
            </a:fld>
            <a:endParaRPr lang="sr-Latn-CS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A1F06-ED96-4297-BBB1-1383AC645259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sr-Latn-CS" altLang="x-none" dirty="0">
                <a:latin typeface="Arial" panose="020B0604020202020204" pitchFamily="34" charset="0"/>
              </a:rPr>
              <a:t>‹#›</a:t>
            </a:fld>
            <a:endParaRPr lang="sr-Latn-CS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10"/>
          <p:cNvSpPr/>
          <p:nvPr/>
        </p:nvSpPr>
        <p:spPr>
          <a:xfrm>
            <a:off x="3636963" y="3005138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6B07BB-5993-4A70-925E-36CBA316D0F8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buNone/>
            </a:pPr>
            <a:fld id="{9A0DB2DC-4C9A-4742-B13C-FB6460FD3503}" type="slidenum">
              <a:rPr lang="sr-Latn-CS" altLang="en-US" dirty="0"/>
              <a:t>‹#›</a:t>
            </a:fld>
            <a:endParaRPr lang="sr-Latn-C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4F49D-864F-4F49-9DC4-1B0C65FE3C25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buNone/>
            </a:pPr>
            <a:fld id="{9A0DB2DC-4C9A-4742-B13C-FB6460FD3503}" type="slidenum">
              <a:rPr lang="sr-Latn-CS" altLang="en-US" dirty="0"/>
              <a:t>‹#›</a:t>
            </a:fld>
            <a:endParaRPr lang="sr-Latn-C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FE67EA-944A-4B85-824C-AAC0C6A6BD20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buNone/>
            </a:pPr>
            <a:fld id="{9A0DB2DC-4C9A-4742-B13C-FB6460FD3503}" type="slidenum">
              <a:rPr lang="sr-Latn-CS" altLang="en-US" dirty="0"/>
              <a:t>‹#›</a:t>
            </a:fld>
            <a:endParaRPr lang="sr-Latn-CS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98DE75-A33A-434F-8996-A56CEF2E85F2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buNone/>
            </a:pPr>
            <a:fld id="{9A0DB2DC-4C9A-4742-B13C-FB6460FD3503}" type="slidenum">
              <a:rPr lang="sr-Latn-CS" altLang="en-US" dirty="0"/>
              <a:t>‹#›</a:t>
            </a:fld>
            <a:endParaRPr lang="sr-Latn-C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A1F06-ED96-4297-BBB1-1383AC645259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sr-Latn-CS" altLang="x-none" dirty="0">
                <a:latin typeface="Arial" panose="020B0604020202020204" pitchFamily="34" charset="0"/>
              </a:rPr>
              <a:t>‹#›</a:t>
            </a:fld>
            <a:endParaRPr lang="sr-Latn-CS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BA8B35-4E2F-48DB-8E5C-97FD517E311C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buNone/>
            </a:pPr>
            <a:fld id="{9A0DB2DC-4C9A-4742-B13C-FB6460FD3503}" type="slidenum">
              <a:rPr lang="sr-Latn-CS" altLang="en-US" dirty="0"/>
              <a:t>‹#›</a:t>
            </a:fld>
            <a:endParaRPr lang="sr-Latn-CS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715963" y="5002213"/>
            <a:ext cx="3802063" cy="1443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Triangle 16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hevron 19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3CC472-A855-4CAC-AECB-68BBFEF95FCF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/>
          <a:p>
            <a:pPr algn="r">
              <a:buNone/>
            </a:pPr>
            <a:fld id="{9A0DB2DC-4C9A-4742-B13C-FB6460FD3503}" type="slidenum">
              <a:rPr lang="sr-Latn-CS" altLang="en-US" dirty="0"/>
              <a:t>‹#›</a:t>
            </a:fld>
            <a:endParaRPr lang="sr-Latn-C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auto">
          <a:xfrm>
            <a:off x="715963" y="5002213"/>
            <a:ext cx="3802063" cy="1443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ight Triangle 13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7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A1F06-ED96-4297-BBB1-1383AC645259}" type="datetime1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sr-Latn-CS" altLang="x-none" dirty="0">
                <a:latin typeface="Arial" panose="020B0604020202020204" pitchFamily="34" charset="0"/>
              </a:rPr>
              <a:t>‹#›</a:t>
            </a:fld>
            <a:endParaRPr lang="sr-Latn-CS" altLang="x-none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</p:titleStyle>
    <p:bodyStyle>
      <a:lvl1pPr marL="365125" indent="-255905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030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155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1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21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</a:t>
            </a:fld>
            <a:endParaRPr lang="sr-Latn-CS" altLang="x-none" sz="1000" dirty="0"/>
          </a:p>
        </p:txBody>
      </p:sp>
      <p:pic>
        <p:nvPicPr>
          <p:cNvPr id="10246" name="Picture 8" descr="C:\Users\uspon\Desktop\IMG_20170707_1057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09000" cy="638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6" descr="F:\LOGO DZ CIRILIC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3103563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Rectangle 7"/>
          <p:cNvSpPr/>
          <p:nvPr/>
        </p:nvSpPr>
        <p:spPr>
          <a:xfrm>
            <a:off x="762000" y="1066800"/>
            <a:ext cx="8139113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sr-Cyrl-CS" altLang="x-none" sz="4400" dirty="0">
                <a:solidFill>
                  <a:srgbClr val="0070C0"/>
                </a:solidFill>
                <a:latin typeface="Arial" panose="020B0604020202020204" pitchFamily="34" charset="0"/>
              </a:rPr>
              <a:t>ДOM ЗДРАВЉА ОБРЕНОВАЦ</a:t>
            </a:r>
          </a:p>
          <a:p>
            <a:pPr algn="ctr"/>
            <a:r>
              <a:rPr lang="sr-Cyrl-CS" altLang="x-none" sz="4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sr-Cyrl-RS" altLang="sr-Cyrl-CS" sz="4400" dirty="0">
                <a:solidFill>
                  <a:srgbClr val="0070C0"/>
                </a:solidFill>
                <a:latin typeface="Arial" panose="020B0604020202020204" pitchFamily="34" charset="0"/>
              </a:rPr>
              <a:t>    </a:t>
            </a:r>
            <a:r>
              <a:rPr lang="sr-Cyrl-RS" altLang="sr-Cyrl-CS" sz="2400" dirty="0">
                <a:solidFill>
                  <a:srgbClr val="0070C0"/>
                </a:solidFill>
                <a:latin typeface="Arial" panose="020B0604020202020204" pitchFamily="34" charset="0"/>
              </a:rPr>
              <a:t>Служба за хитну медицинску помоћ</a:t>
            </a:r>
            <a:r>
              <a:rPr lang="sr-Cyrl-RS" altLang="sr-Cyrl-CS" sz="4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249" name="Rectangle 8"/>
          <p:cNvSpPr/>
          <p:nvPr/>
        </p:nvSpPr>
        <p:spPr>
          <a:xfrm>
            <a:off x="304800" y="5334000"/>
            <a:ext cx="8458200" cy="12001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endParaRPr sz="24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60000"/>
              </a:lnSpc>
            </a:pPr>
            <a:r>
              <a:rPr sz="2400" i="1" dirty="0">
                <a:solidFill>
                  <a:srgbClr val="FF0000"/>
                </a:solidFill>
                <a:latin typeface="Arial" panose="020B0604020202020204" pitchFamily="34" charset="0"/>
              </a:rPr>
              <a:t>           Аутор :</a:t>
            </a:r>
          </a:p>
          <a:p>
            <a:pPr>
              <a:lnSpc>
                <a:spcPct val="60000"/>
              </a:lnSpc>
            </a:pPr>
            <a:r>
              <a:rPr sz="2400" i="1" dirty="0">
                <a:solidFill>
                  <a:srgbClr val="FF0000"/>
                </a:solidFill>
                <a:latin typeface="Arial" panose="020B0604020202020204" pitchFamily="34" charset="0"/>
              </a:rPr>
              <a:t>Др Радослав Милошевић</a:t>
            </a:r>
          </a:p>
          <a:p>
            <a:pPr>
              <a:lnSpc>
                <a:spcPct val="60000"/>
              </a:lnSpc>
            </a:pPr>
            <a:r>
              <a:rPr sz="2400" i="1" dirty="0">
                <a:solidFill>
                  <a:srgbClr val="FF0000"/>
                </a:solidFill>
                <a:latin typeface="Arial" panose="020B0604020202020204" pitchFamily="34" charset="0"/>
              </a:rPr>
              <a:t>Спец. ургентне медицине      </a:t>
            </a:r>
            <a:endParaRPr lang="sr-Latn-CS" altLang="x-none" sz="24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60000"/>
              </a:lnSpc>
            </a:pP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sr-Latn-CS" altLang="x-none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10600" cy="1066800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Одавде долазе неки наши будући кадрови здравства Србије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9092" name="Date Placeholder 3"/>
          <p:cNvSpPr txBox="1">
            <a:spLocks noGrp="1"/>
          </p:cNvSpPr>
          <p:nvPr>
            <p:ph type="dt" sz="half" idx="10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3D5231-1DD4-4525-B9B2-380CD22095EF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3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10</a:t>
            </a:fld>
            <a:endParaRPr lang="sr-Latn-CS" altLang="x-none" sz="1000" dirty="0"/>
          </a:p>
        </p:txBody>
      </p:sp>
      <p:pic>
        <p:nvPicPr>
          <p:cNvPr id="95237" name="Picture 6" descr="C:\Users\rm\Desktop\IMG-b5ee029fa851ec6e7171dbbaf18353b0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09700"/>
            <a:ext cx="7264400" cy="529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Увежбавали рад екипа у масовним несрећама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64" name="Date Placeholder 3"/>
          <p:cNvSpPr txBox="1">
            <a:spLocks noGrp="1"/>
          </p:cNvSpPr>
          <p:nvPr>
            <p:ph type="dt" sz="half" idx="10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2786E14-C4F1-4226-A164-BA7D5B77D40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5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11</a:t>
            </a:fld>
            <a:endParaRPr lang="sr-Latn-CS" altLang="x-none" sz="1000" dirty="0"/>
          </a:p>
        </p:txBody>
      </p:sp>
      <p:pic>
        <p:nvPicPr>
          <p:cNvPr id="96261" name="Picture 6" descr="C:\Users\uspon\Desktop\IMG-e97ce1fd205b191216916438314d0919-V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371600"/>
            <a:ext cx="7848600" cy="53435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Content Placeholder 1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Изводили показну вежбу за основне школе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141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12</a:t>
            </a:fld>
            <a:endParaRPr lang="sr-Latn-CS" altLang="x-none" sz="1000" dirty="0"/>
          </a:p>
        </p:txBody>
      </p:sp>
      <p:pic>
        <p:nvPicPr>
          <p:cNvPr id="97286" name="Picture 6" descr="C:\Users\uspon\Desktop\IMG-97d078d3e5298dc7b27daeb9851e372d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8480425" cy="477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Увежбавали спашавање на води и на копну са црвеним крстом Србије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4213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13</a:t>
            </a:fld>
            <a:endParaRPr lang="sr-Latn-CS" altLang="x-none" sz="1000" dirty="0"/>
          </a:p>
        </p:txBody>
      </p:sp>
      <p:pic>
        <p:nvPicPr>
          <p:cNvPr id="98309" name="Picture 7" descr="C:\Users\rm\Desktop\ФОТО\IMG_20181011_11221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905000"/>
            <a:ext cx="801687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14</a:t>
            </a:fld>
            <a:endParaRPr lang="sr-Latn-CS" altLang="x-none" sz="1000" dirty="0"/>
          </a:p>
        </p:txBody>
      </p:sp>
      <p:pic>
        <p:nvPicPr>
          <p:cNvPr id="99332" name="Picture 6" descr="C:\Users\rm\Desktop\ФОТО\IMG_20181011_11214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524000"/>
            <a:ext cx="8016875" cy="4525963"/>
          </a:xfrm>
        </p:spPr>
      </p:pic>
      <p:sp>
        <p:nvSpPr>
          <p:cNvPr id="8" name="Title 2"/>
          <p:cNvSpPr txBox="1"/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R="0" defTabSz="914400" eaLnBrk="0" hangingPunct="0">
              <a:buClrTx/>
              <a:buSzTx/>
              <a:buFontTx/>
              <a:buNone/>
              <a:defRPr/>
            </a:pPr>
            <a:r>
              <a:rPr kumimoji="0" lang="sr-Cyrl-RS" sz="4100" b="1" kern="1200" cap="none" spc="0" normalizeH="0" baseline="0" noProof="0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Такође били активни учесници перформанса са Европским  спасилачким јединицама за поступање у ванредним ситуацијама</a:t>
            </a:r>
            <a:endParaRPr kumimoji="0" lang="en-US" sz="4100" b="1" kern="1200" cap="none" spc="0" normalizeH="0" baseline="0" noProof="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9334" name="TextBox 5"/>
          <p:cNvSpPr txBox="1"/>
          <p:nvPr/>
        </p:nvSpPr>
        <p:spPr>
          <a:xfrm>
            <a:off x="1371600" y="5181600"/>
            <a:ext cx="682244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dirty="0">
                <a:latin typeface="Arial" panose="020B0604020202020204" pitchFamily="34" charset="0"/>
              </a:rPr>
              <a:t>Космај-Аранђеловац 2018</a:t>
            </a:r>
            <a:r>
              <a:rPr lang="sr-Latn-RS" sz="4000" dirty="0">
                <a:latin typeface="Arial" panose="020B0604020202020204" pitchFamily="34" charset="0"/>
              </a:rPr>
              <a:t>.</a:t>
            </a:r>
            <a:r>
              <a:rPr sz="4000" dirty="0">
                <a:latin typeface="Arial" panose="020B0604020202020204" pitchFamily="34" charset="0"/>
              </a:rPr>
              <a:t> г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236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15</a:t>
            </a:fld>
            <a:endParaRPr lang="sr-Latn-CS" altLang="x-none" sz="1000" dirty="0"/>
          </a:p>
        </p:txBody>
      </p:sp>
      <p:pic>
        <p:nvPicPr>
          <p:cNvPr id="100357" name="Picture 2" descr="C:\Users\rm\Desktop\ФОТО\IMG_20181011_0914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4925" y="304800"/>
            <a:ext cx="9020175" cy="5702300"/>
          </a:xfrm>
        </p:spPr>
      </p:pic>
      <p:sp>
        <p:nvSpPr>
          <p:cNvPr id="100358" name="TextBox 5"/>
          <p:cNvSpPr txBox="1"/>
          <p:nvPr/>
        </p:nvSpPr>
        <p:spPr>
          <a:xfrm>
            <a:off x="1905000" y="5257800"/>
            <a:ext cx="429006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dirty="0">
                <a:latin typeface="Arial" panose="020B0604020202020204" pitchFamily="34" charset="0"/>
              </a:rPr>
              <a:t>2018</a:t>
            </a:r>
            <a:r>
              <a:rPr lang="sr-Latn-RS" sz="3600" dirty="0">
                <a:latin typeface="Arial" panose="020B0604020202020204" pitchFamily="34" charset="0"/>
              </a:rPr>
              <a:t>.</a:t>
            </a:r>
            <a:r>
              <a:rPr sz="3600" dirty="0">
                <a:latin typeface="Arial" panose="020B0604020202020204" pitchFamily="34" charset="0"/>
              </a:rPr>
              <a:t> Аранђеловац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3800" y="274638"/>
            <a:ext cx="5410200" cy="6202362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Имали смо част да учествујемо у сценариу који је припремила Европска Асоцијација.</a:t>
            </a:r>
            <a:b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Учесници  из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 земаља:</a:t>
            </a:r>
            <a:b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Немачка,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Белгија, Француска,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Естонија,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Италија  Русија,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Шпанија,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Португалија,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Румунија,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Мађарска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6260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16</a:t>
            </a:fld>
            <a:endParaRPr lang="sr-Latn-CS" altLang="x-none" sz="1000" dirty="0"/>
          </a:p>
        </p:txBody>
      </p:sp>
      <p:pic>
        <p:nvPicPr>
          <p:cNvPr id="101381" name="Picture 2" descr="C:\Users\rm\Desktop\ФОТО\IMG_20181011_11290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3038"/>
            <a:ext cx="3773488" cy="66849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1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7284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17</a:t>
            </a:fld>
            <a:endParaRPr lang="sr-Latn-CS" altLang="x-none" sz="1000" dirty="0"/>
          </a:p>
        </p:txBody>
      </p:sp>
      <p:pic>
        <p:nvPicPr>
          <p:cNvPr id="102405" name="Picture 2" descr="C:\Users\rm\Desktop\ФОТО\IMG_20181011_11312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304800"/>
            <a:ext cx="8616950" cy="5791200"/>
          </a:xfrm>
        </p:spPr>
      </p:pic>
      <p:sp>
        <p:nvSpPr>
          <p:cNvPr id="102406" name="TextBox 5"/>
          <p:cNvSpPr txBox="1"/>
          <p:nvPr/>
        </p:nvSpPr>
        <p:spPr>
          <a:xfrm>
            <a:off x="4343400" y="6096000"/>
            <a:ext cx="38671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Arial" panose="020B0604020202020204" pitchFamily="34" charset="0"/>
              </a:rPr>
              <a:t>2018</a:t>
            </a:r>
            <a:r>
              <a:rPr lang="sr-Latn-RS" sz="3200" dirty="0">
                <a:latin typeface="Arial" panose="020B0604020202020204" pitchFamily="34" charset="0"/>
              </a:rPr>
              <a:t>.</a:t>
            </a:r>
            <a:r>
              <a:rPr sz="3200" dirty="0">
                <a:latin typeface="Arial" panose="020B0604020202020204" pitchFamily="34" charset="0"/>
              </a:rPr>
              <a:t> Аранђеловац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1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8308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18</a:t>
            </a:fld>
            <a:endParaRPr lang="sr-Latn-CS" altLang="x-none" sz="1000" dirty="0"/>
          </a:p>
        </p:txBody>
      </p:sp>
      <p:pic>
        <p:nvPicPr>
          <p:cNvPr id="103429" name="Picture 2" descr="C:\Users\rm\Desktop\ФОТО\IMG_20181011_13094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5" y="381000"/>
            <a:ext cx="8886825" cy="5943600"/>
          </a:xfrm>
        </p:spPr>
      </p:pic>
      <p:sp>
        <p:nvSpPr>
          <p:cNvPr id="103430" name="TextBox 5"/>
          <p:cNvSpPr txBox="1"/>
          <p:nvPr/>
        </p:nvSpPr>
        <p:spPr>
          <a:xfrm>
            <a:off x="4495800" y="5791200"/>
            <a:ext cx="38671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Arial" panose="020B0604020202020204" pitchFamily="34" charset="0"/>
              </a:rPr>
              <a:t>2018</a:t>
            </a:r>
            <a:r>
              <a:rPr lang="sr-Latn-RS" sz="3200" dirty="0">
                <a:latin typeface="Arial" panose="020B0604020202020204" pitchFamily="34" charset="0"/>
              </a:rPr>
              <a:t>.</a:t>
            </a:r>
            <a:r>
              <a:rPr sz="3200" dirty="0">
                <a:latin typeface="Arial" panose="020B0604020202020204" pitchFamily="34" charset="0"/>
              </a:rPr>
              <a:t> Аранђеловац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1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9332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19</a:t>
            </a:fld>
            <a:endParaRPr lang="sr-Latn-CS" altLang="x-none" sz="1000" dirty="0"/>
          </a:p>
        </p:txBody>
      </p:sp>
      <p:pic>
        <p:nvPicPr>
          <p:cNvPr id="104453" name="Picture 2" descr="C:\Users\rm\Desktop\ФОТО\IMG_20181011_13112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4925" y="457200"/>
            <a:ext cx="9026525" cy="5943600"/>
          </a:xfrm>
        </p:spPr>
      </p:pic>
      <p:sp>
        <p:nvSpPr>
          <p:cNvPr id="104454" name="TextBox 5"/>
          <p:cNvSpPr txBox="1"/>
          <p:nvPr/>
        </p:nvSpPr>
        <p:spPr>
          <a:xfrm>
            <a:off x="4495800" y="5791200"/>
            <a:ext cx="383603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dirty="0">
                <a:latin typeface="Arial" panose="020B0604020202020204" pitchFamily="34" charset="0"/>
              </a:rPr>
              <a:t>2018</a:t>
            </a:r>
            <a:r>
              <a:rPr lang="sr-Latn-RS" sz="3200" dirty="0">
                <a:latin typeface="Arial" panose="020B0604020202020204" pitchFamily="34" charset="0"/>
              </a:rPr>
              <a:t>. </a:t>
            </a:r>
            <a:r>
              <a:rPr sz="3200" dirty="0">
                <a:latin typeface="Arial" panose="020B0604020202020204" pitchFamily="34" charset="0"/>
              </a:rPr>
              <a:t>Аранђеловац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477962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Опремање новог објекта - електроподесиви кревети, централни кисеоник, централни мониторинг дефибрилатори, екг апарати, пацијент монитори, респиратори, аспиратори и друга опрема.                   </a:t>
            </a:r>
            <a:b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r-Cyrl-R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кревета нивоа “А”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6803" name="Date Placeholder 3"/>
          <p:cNvSpPr txBox="1">
            <a:spLocks noGrp="1"/>
          </p:cNvSpPr>
          <p:nvPr>
            <p:ph type="dt" sz="half" idx="10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CF4728-7C22-4691-B6FE-918FDEFE8784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13/4/2025</a:t>
            </a:fld>
            <a:endParaRPr kumimoji="0" lang="sr-Latn-C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804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2</a:t>
            </a:fld>
            <a:endParaRPr lang="sr-Latn-CS" altLang="x-none" sz="1000" dirty="0"/>
          </a:p>
        </p:txBody>
      </p:sp>
      <p:pic>
        <p:nvPicPr>
          <p:cNvPr id="82949" name="Picture 6" descr="C:\Users\uspon\Desktop\20201208_07402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2708275"/>
            <a:ext cx="8755063" cy="41497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Морали смо и да примењујемо стечена знања и вештине 202</a:t>
            </a:r>
            <a:r>
              <a:rPr kumimoji="0" lang="sr-Latn-RS" alt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1.</a:t>
            </a:r>
          </a:p>
        </p:txBody>
      </p:sp>
      <p:sp>
        <p:nvSpPr>
          <p:cNvPr id="93189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20</a:t>
            </a:fld>
            <a:endParaRPr lang="sr-Latn-CS" altLang="x-none" sz="1000" dirty="0"/>
          </a:p>
        </p:txBody>
      </p:sp>
      <p:pic>
        <p:nvPicPr>
          <p:cNvPr id="105477" name="Picture 2" descr="C:\Users\rm\Desktop\ФОТО\20211202_11431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97050"/>
            <a:ext cx="8229600" cy="46037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Cyrl-R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Обезбеђивали смо 36 сати,</a:t>
            </a:r>
            <a:br>
              <a:rPr kumimoji="0" lang="sr-Cyrl-R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r-Cyrl-R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26 ватрогасних екипа, самостално са 6 медицинских екипа и</a:t>
            </a:r>
            <a:br>
              <a:rPr kumimoji="0" lang="sr-Cyrl-R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r-Cyrl-R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санитетских возила.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0357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21</a:t>
            </a:fld>
            <a:endParaRPr lang="sr-Latn-CS" altLang="x-none" sz="1000" dirty="0"/>
          </a:p>
        </p:txBody>
      </p:sp>
      <p:pic>
        <p:nvPicPr>
          <p:cNvPr id="106501" name="Picture 6" descr="C:\Users\rm\Desktop\ФОТО\20211202_1120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362200"/>
            <a:ext cx="8229600" cy="389413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Content Placeholder 1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r>
              <a:rPr dirty="0"/>
              <a:t>У Дому здравља радили са 8 екипа у црвеној зони</a:t>
            </a:r>
          </a:p>
          <a:p>
            <a:r>
              <a:rPr dirty="0"/>
              <a:t>Прегледали у 2020.г 17. 000 инфективних пацијената</a:t>
            </a:r>
          </a:p>
          <a:p>
            <a:r>
              <a:rPr dirty="0"/>
              <a:t>У 2021  36.000 а у 2022 години за 3 месеца 15653 пацијента .</a:t>
            </a:r>
          </a:p>
          <a:p>
            <a:r>
              <a:rPr dirty="0"/>
              <a:t>Превезли на болничко лечење више од 1170 пацијената у Београд, Панчево,Смедерево,Младеновац, Крушевац и Нишку бању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Активно радили на сузбијању епидемије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1381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22</a:t>
            </a:fld>
            <a:endParaRPr lang="sr-Latn-CS" altLang="x-none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Први мобилни пункт за вакцинацију у Обреновцу и Србији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0597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23</a:t>
            </a:fld>
            <a:endParaRPr lang="sr-Latn-CS" altLang="x-none" sz="1000" dirty="0"/>
          </a:p>
        </p:txBody>
      </p:sp>
      <p:pic>
        <p:nvPicPr>
          <p:cNvPr id="2" name="Picture 6" descr="C:\Users\rm\Desktop\20210506_09273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97050"/>
            <a:ext cx="8229600" cy="38941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Трудили смо се да допремо до сваког грађанина Обреновца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sr-Latn-CS" altLang="x-none" sz="1000" dirty="0"/>
              <a:t>24</a:t>
            </a:fld>
            <a:endParaRPr lang="sr-Latn-CS" altLang="x-none" sz="1000" dirty="0"/>
          </a:p>
        </p:txBody>
      </p:sp>
      <p:pic>
        <p:nvPicPr>
          <p:cNvPr id="111621" name="Picture 2" descr="C:\Users\rm\Desktop\20210312_08494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97050"/>
            <a:ext cx="8229600" cy="389413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Учествовали у градским акцијама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sr-Latn-CS" altLang="x-none" sz="1000" dirty="0"/>
              <a:t>25</a:t>
            </a:fld>
            <a:endParaRPr lang="sr-Latn-CS" altLang="x-none" sz="1000" dirty="0"/>
          </a:p>
        </p:txBody>
      </p:sp>
      <p:pic>
        <p:nvPicPr>
          <p:cNvPr id="112645" name="Picture 2" descr="C:\Users\rm\Desktop\ФОТО\20210507_09312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97050"/>
            <a:ext cx="8229600" cy="38941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Данас возни парк ДЗО  изгледа овако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sr-Latn-CS" altLang="x-none" sz="1000" dirty="0"/>
              <a:t>26</a:t>
            </a:fld>
            <a:endParaRPr lang="sr-Latn-CS" altLang="x-none" sz="1000" dirty="0"/>
          </a:p>
        </p:txBody>
      </p:sp>
      <p:pic>
        <p:nvPicPr>
          <p:cNvPr id="115717" name="Picture 3" descr="C:\Users\uspon\Desktop\20220531_08124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71638"/>
            <a:ext cx="8229600" cy="41449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4200" y="152400"/>
            <a:ext cx="5791200" cy="5715000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C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ДOM ЗДРАВЉА ОБРЕНОВАЦ </a:t>
            </a:r>
            <a:br>
              <a:rPr kumimoji="0" lang="sr-Cyrl-C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sr-Cyrl-C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Служба за хитну медицинску помоћ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194   </a:t>
            </a:r>
            <a:br>
              <a:rPr kumimoji="0" lang="en-US" altLang="en-U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са фиксне и мобилне мреже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sr-Latn-CS" altLang="x-none" sz="1000" dirty="0"/>
              <a:t>27</a:t>
            </a:fld>
            <a:endParaRPr lang="sr-Latn-CS" altLang="x-none" sz="1000" dirty="0"/>
          </a:p>
        </p:txBody>
      </p:sp>
      <p:sp>
        <p:nvSpPr>
          <p:cNvPr id="130053" name="Rectangle 5"/>
          <p:cNvSpPr/>
          <p:nvPr/>
        </p:nvSpPr>
        <p:spPr>
          <a:xfrm>
            <a:off x="533400" y="5943600"/>
            <a:ext cx="8001000" cy="6858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669900"/>
              </a:gs>
            </a:gsLst>
            <a:path path="rect">
              <a:fillToRect r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sr-Cyrl-CS" altLang="x-none" sz="6000" dirty="0">
                <a:solidFill>
                  <a:srgbClr val="FF6600"/>
                </a:solidFill>
                <a:latin typeface="Arial" panose="020B0604020202020204" pitchFamily="34" charset="0"/>
              </a:rPr>
              <a:t>Хвала</a:t>
            </a:r>
            <a:r>
              <a:rPr lang="sr-Cyrl-RS" altLang="sr-Cyrl-CS" sz="6000" dirty="0">
                <a:solidFill>
                  <a:srgbClr val="FF6600"/>
                </a:solidFill>
                <a:latin typeface="Arial" panose="020B0604020202020204" pitchFamily="34" charset="0"/>
              </a:rPr>
              <a:t> на пажњи</a:t>
            </a:r>
          </a:p>
        </p:txBody>
      </p:sp>
      <p:pic>
        <p:nvPicPr>
          <p:cNvPr id="130054" name="Picture 2" descr="C:\Users\uspon\Desktop\Zastava dz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06730"/>
            <a:ext cx="2667000" cy="5222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Реанимација и опсервација - Савремена опрема,</a:t>
            </a:r>
            <a:r>
              <a:rPr kumimoji="0" lang="sr-Latn-RS" alt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намештај и пратећи инвентар, УВ стерилизатори ваздуха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7828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3</a:t>
            </a:fld>
            <a:endParaRPr lang="sr-Latn-CS" altLang="x-none" sz="1000" dirty="0"/>
          </a:p>
        </p:txBody>
      </p:sp>
      <p:pic>
        <p:nvPicPr>
          <p:cNvPr id="83973" name="Picture 2" descr="C:\Users\rm\Desktop\ФОТО\IMG_20200214_17005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563" y="1481138"/>
            <a:ext cx="8016875" cy="45259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Ултразвук у сл.хитне помоћи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8852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4</a:t>
            </a:fld>
            <a:endParaRPr lang="sr-Latn-CS" altLang="x-none" sz="1000" dirty="0"/>
          </a:p>
        </p:txBody>
      </p:sp>
      <p:pic>
        <p:nvPicPr>
          <p:cNvPr id="84997" name="Picture 2" descr="C:\Users\rm\Desktop\ФОТО\IMG_20200214_16593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563" y="1481138"/>
            <a:ext cx="8016875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Ординација за хитна  кардиолошка обољења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9876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5</a:t>
            </a:fld>
            <a:endParaRPr lang="sr-Latn-CS" altLang="x-none" sz="1000" dirty="0"/>
          </a:p>
        </p:txBody>
      </p:sp>
      <p:pic>
        <p:nvPicPr>
          <p:cNvPr id="86021" name="Picture 2" descr="C:\Users\rm\Desktop\ФОТО\IMG_20200214_1659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563" y="1481138"/>
            <a:ext cx="8016875" cy="45259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Простране, светле чекаонице са довољно места за седење за пацијенте и пратиоце са кабловском телевизијом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0900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6</a:t>
            </a:fld>
            <a:endParaRPr lang="sr-Latn-CS" altLang="x-none" sz="1000" dirty="0"/>
          </a:p>
        </p:txBody>
      </p:sp>
      <p:pic>
        <p:nvPicPr>
          <p:cNvPr id="87045" name="Picture 2" descr="C:\Users\rm\Desktop\ФОТО\IMG_20200214_16584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563" y="1481138"/>
            <a:ext cx="8016875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p3d prstMaterial="plastic"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sr-Cyrl-R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Просторије за одмор 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1924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7</a:t>
            </a:fld>
            <a:endParaRPr lang="sr-Latn-CS" altLang="x-none" sz="1000" dirty="0"/>
          </a:p>
        </p:txBody>
      </p:sp>
      <p:pic>
        <p:nvPicPr>
          <p:cNvPr id="88069" name="Picture 2" descr="C:\Users\rm\Desktop\ФОТО\IMG_20200214_16570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563" y="1481138"/>
            <a:ext cx="8016875" cy="45259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1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7044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8</a:t>
            </a:fld>
            <a:endParaRPr lang="sr-Latn-CS" altLang="x-none" sz="1000" dirty="0"/>
          </a:p>
        </p:txBody>
      </p:sp>
      <p:pic>
        <p:nvPicPr>
          <p:cNvPr id="93189" name="Picture 2" descr="C:\Users\rm\Desktop\IMG_20180101_11072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338" y="15875"/>
            <a:ext cx="8718550" cy="6537325"/>
          </a:xfrm>
        </p:spPr>
      </p:pic>
      <p:sp>
        <p:nvSpPr>
          <p:cNvPr id="93190" name="TextBox 5"/>
          <p:cNvSpPr txBox="1"/>
          <p:nvPr/>
        </p:nvSpPr>
        <p:spPr>
          <a:xfrm>
            <a:off x="152400" y="152400"/>
            <a:ext cx="84582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chemeClr val="bg1"/>
                </a:solidFill>
                <a:latin typeface="Arial" panose="020B0604020202020204" pitchFamily="34" charset="0"/>
              </a:rPr>
              <a:t>Увек и свуда смо били уз наше суграђане,</a:t>
            </a:r>
          </a:p>
          <a:p>
            <a:r>
              <a:rPr sz="2800" dirty="0">
                <a:solidFill>
                  <a:schemeClr val="bg1"/>
                </a:solidFill>
                <a:latin typeface="Arial" panose="020B0604020202020204" pitchFamily="34" charset="0"/>
              </a:rPr>
              <a:t>заједно смо славили,</a:t>
            </a:r>
            <a:r>
              <a:rPr lang="sr-Latn-R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sz="2800" dirty="0">
                <a:solidFill>
                  <a:schemeClr val="bg1"/>
                </a:solidFill>
                <a:latin typeface="Arial" panose="020B0604020202020204" pitchFamily="34" charset="0"/>
              </a:rPr>
              <a:t>били деда мразеви за децу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8991600" cy="1143000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sr-Cyrl-R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Cyrl-RS" sz="3600" b="1" i="0" u="none" strike="noStrike" kern="1200" cap="none" spc="0" normalizeH="0" baseline="0" noProof="0" dirty="0">
                <a:ln>
                  <a:noFill/>
                </a:ln>
                <a:solidFill>
                  <a:srgbClr val="5135F7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Увек са погледом у будућност</a:t>
            </a:r>
            <a:r>
              <a:rPr kumimoji="0" lang="sr-Cyrl-R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презентација у обданишту 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069" name="Slide Number Placeholder 4"/>
          <p:cNvSpPr txBox="1">
            <a:spLocks noGrp="1"/>
          </p:cNvSpPr>
          <p:nvPr>
            <p:ph type="sldNum" sz="quarter" idx="12"/>
          </p:nvPr>
        </p:nvSpPr>
        <p:spPr bwMode="auto">
          <a:noFill/>
          <a:ln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sr-Latn-CS" altLang="x-none" sz="1000" dirty="0"/>
              <a:t>9</a:t>
            </a:fld>
            <a:endParaRPr lang="sr-Latn-CS" altLang="x-none" sz="1000" dirty="0"/>
          </a:p>
        </p:txBody>
      </p:sp>
      <p:pic>
        <p:nvPicPr>
          <p:cNvPr id="94213" name="Picture 6" descr="C:\Users\rm\Desktop\20220406_10591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057400"/>
            <a:ext cx="8039100" cy="4525963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403</Words>
  <Application>Microsoft Office PowerPoint</Application>
  <PresentationFormat>On-screen Show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Lucida Sans Unicode</vt:lpstr>
      <vt:lpstr>Verdana</vt:lpstr>
      <vt:lpstr>Wingdings 2</vt:lpstr>
      <vt:lpstr>Wingdings 3</vt:lpstr>
      <vt:lpstr>Concourse</vt:lpstr>
      <vt:lpstr>PowerPoint Presentation</vt:lpstr>
      <vt:lpstr> Опремање новог објекта - електроподесиви кревети, централни кисеоник, централни мониторинг дефибрилатори, екг апарати, пацијент монитори, респиратори, аспиратори и друга опрема.                    6 кревета нивоа “А” </vt:lpstr>
      <vt:lpstr>Реанимација и опсервација - Савремена опрема, намештај и пратећи инвентар, УВ стерилизатори ваздуха</vt:lpstr>
      <vt:lpstr>Ултразвук у сл.хитне помоћи</vt:lpstr>
      <vt:lpstr>Ординација за хитна  кардиолошка обољења  </vt:lpstr>
      <vt:lpstr>Простране, светле чекаонице са довољно места за седење за пацијенте и пратиоце са кабловском телевизијом</vt:lpstr>
      <vt:lpstr>Просторије за одмор </vt:lpstr>
      <vt:lpstr>PowerPoint Presentation</vt:lpstr>
      <vt:lpstr> Увек са погледом у будућност, презентација у обданишту </vt:lpstr>
      <vt:lpstr>Одавде долазе неки наши будући кадрови здравства Србије</vt:lpstr>
      <vt:lpstr>Увежбавали рад екипа у масовним несрећама</vt:lpstr>
      <vt:lpstr>Изводили показну вежбу за основне школе</vt:lpstr>
      <vt:lpstr>Увежбавали спашавање на води и на копну са црвеним крстом Србије</vt:lpstr>
      <vt:lpstr>PowerPoint Presentation</vt:lpstr>
      <vt:lpstr>PowerPoint Presentation</vt:lpstr>
      <vt:lpstr>Имали смо част да учествујемо у сценариу који је припремила Европска Асоцијација. Учесници  из 10 земаља: Немачка, Белгија, Француска, Естонија, Италија  Русија, Шпанија, Португалија, Румунија, Мађарска</vt:lpstr>
      <vt:lpstr>PowerPoint Presentation</vt:lpstr>
      <vt:lpstr>PowerPoint Presentation</vt:lpstr>
      <vt:lpstr>PowerPoint Presentation</vt:lpstr>
      <vt:lpstr>Морали смо и да примењујемо стечена знања и вештине 2021.</vt:lpstr>
      <vt:lpstr> Обезбеђивали смо 36 сати,  26 ватрогасних екипа, самостално са 6 медицинских екипа и  6 санитетских возила.</vt:lpstr>
      <vt:lpstr>Активно радили на сузбијању епидемије</vt:lpstr>
      <vt:lpstr>Први мобилни пункт за вакцинацију у Обреновцу и Србији</vt:lpstr>
      <vt:lpstr>Трудили смо се да допремо до сваког грађанина Обреновца</vt:lpstr>
      <vt:lpstr>Учествовали у градским акцијама</vt:lpstr>
      <vt:lpstr> Данас возни парк ДЗО  изгледа овако</vt:lpstr>
      <vt:lpstr>ДOM ЗДРАВЉА ОБРЕНОВАЦ   Служба за хитну медицинску помоћ  194    са фиксне и мобилне мреже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Korisnik</cp:lastModifiedBy>
  <cp:revision>7</cp:revision>
  <dcterms:created xsi:type="dcterms:W3CDTF">2025-02-28T18:16:00Z</dcterms:created>
  <dcterms:modified xsi:type="dcterms:W3CDTF">2025-04-13T12:02:48Z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C0BC825AA22B428CAFA28EB45EEA3838_12</vt:lpwstr>
  </property>
  <property fmtid="{D5CDD505-2E9C-101B-9397-08002B2CF9AE}" pid="4" name="KSOProductBuildVer">
    <vt:lpwstr>1033-12.2.0.20326</vt:lpwstr>
  </property>
</Properties>
</file>